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5" r:id="rId6"/>
    <p:sldId id="261" r:id="rId7"/>
    <p:sldId id="264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610"/>
  </p:normalViewPr>
  <p:slideViewPr>
    <p:cSldViewPr snapToGrid="0" snapToObjects="1">
      <p:cViewPr>
        <p:scale>
          <a:sx n="50" d="100"/>
          <a:sy n="50" d="100"/>
        </p:scale>
        <p:origin x="1368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135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408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146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917621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Digital Library App</a:t>
            </a:r>
            <a:endParaRPr lang="en-US" sz="6707" dirty="0"/>
          </a:p>
        </p:txBody>
      </p:sp>
      <p:sp>
        <p:nvSpPr>
          <p:cNvPr id="6" name="Text 3"/>
          <p:cNvSpPr/>
          <p:nvPr/>
        </p:nvSpPr>
        <p:spPr>
          <a:xfrm>
            <a:off x="864037" y="4417219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centralized platform that empowers students, educators, and researchers to access a vast collection of educational resources, fostering a culture of learning and discovery.</a:t>
            </a:r>
            <a:endParaRPr lang="en-US" sz="1944" dirty="0"/>
          </a:p>
        </p:txBody>
      </p:sp>
      <p:sp>
        <p:nvSpPr>
          <p:cNvPr id="9" name="Text 5"/>
          <p:cNvSpPr/>
          <p:nvPr/>
        </p:nvSpPr>
        <p:spPr>
          <a:xfrm>
            <a:off x="4906101" y="6421418"/>
            <a:ext cx="4260201" cy="9891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		BY</a:t>
            </a:r>
          </a:p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2430" b="1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Borusu</a:t>
            </a:r>
            <a:r>
              <a:rPr lang="en-US" sz="243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Chaitanya Deepika</a:t>
            </a:r>
          </a:p>
          <a:p>
            <a:pPr marL="0" indent="0" algn="l">
              <a:lnSpc>
                <a:spcPts val="3402"/>
              </a:lnSpc>
              <a:buNone/>
            </a:pPr>
            <a:r>
              <a:rPr lang="en-US" sz="2430" dirty="0">
                <a:solidFill>
                  <a:schemeClr val="bg1"/>
                </a:solidFill>
              </a:rPr>
              <a:t>Submission Date:-03/07/2024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4494371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Problem Statement</a:t>
            </a:r>
            <a:endParaRPr lang="en-US" sz="4860" dirty="0"/>
          </a:p>
        </p:txBody>
      </p:sp>
      <p:sp>
        <p:nvSpPr>
          <p:cNvPr id="6" name="Text 3"/>
          <p:cNvSpPr/>
          <p:nvPr/>
        </p:nvSpPr>
        <p:spPr>
          <a:xfrm>
            <a:off x="864037" y="5636181"/>
            <a:ext cx="129023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Problem:Accessing</a:t>
            </a: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educational resources can be challenging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Solution: A centralized digital library platform</a:t>
            </a:r>
          </a:p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en-US" sz="1944" dirty="0">
                <a:solidFill>
                  <a:schemeClr val="bg1"/>
                </a:solidFill>
              </a:rPr>
              <a:t>"Difficulty in finding relevant resources"</a:t>
            </a:r>
          </a:p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en-US" sz="1944" dirty="0">
                <a:solidFill>
                  <a:schemeClr val="bg1"/>
                </a:solidFill>
              </a:rPr>
              <a:t> "Wasting time searching through multiple websites"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2109" y="849154"/>
            <a:ext cx="4872752" cy="6091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96"/>
              </a:lnSpc>
              <a:buNone/>
            </a:pPr>
            <a:r>
              <a:rPr lang="en-US" sz="383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Project Overview</a:t>
            </a:r>
            <a:endParaRPr lang="en-US" sz="3837" dirty="0"/>
          </a:p>
        </p:txBody>
      </p:sp>
      <p:sp>
        <p:nvSpPr>
          <p:cNvPr id="10" name="Text 7"/>
          <p:cNvSpPr/>
          <p:nvPr/>
        </p:nvSpPr>
        <p:spPr>
          <a:xfrm>
            <a:off x="885764" y="1640801"/>
            <a:ext cx="7053903" cy="61985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11" name="Text 8"/>
          <p:cNvSpPr/>
          <p:nvPr/>
        </p:nvSpPr>
        <p:spPr>
          <a:xfrm>
            <a:off x="791737" y="1640800"/>
            <a:ext cx="7670154" cy="5914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56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App Name: Digital Library App</a:t>
            </a:r>
          </a:p>
          <a:p>
            <a:pPr marL="0" indent="0" algn="l">
              <a:lnSpc>
                <a:spcPts val="2456"/>
              </a:lnSpc>
              <a:buNone/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342900" indent="-342900" algn="l">
              <a:lnSpc>
                <a:spcPts val="2456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Tagline: Explore, Learn, and Grow</a:t>
            </a:r>
          </a:p>
          <a:p>
            <a:pPr marL="0" indent="0" algn="l">
              <a:lnSpc>
                <a:spcPts val="2456"/>
              </a:lnSpc>
              <a:buNone/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342900" indent="-342900" algn="l">
              <a:lnSpc>
                <a:spcPts val="2456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Features:</a:t>
            </a:r>
          </a:p>
          <a:p>
            <a:pPr marL="0" indent="0" algn="l">
              <a:lnSpc>
                <a:spcPts val="2456"/>
              </a:lnSpc>
              <a:buNone/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800100" lvl="1" indent="-342900">
              <a:lnSpc>
                <a:spcPts val="2456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Departmental book browsing</a:t>
            </a:r>
          </a:p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800100" lvl="1" indent="-342900">
              <a:lnSpc>
                <a:spcPts val="2456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Educational website links</a:t>
            </a:r>
          </a:p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800100" lvl="1" indent="-342900">
              <a:lnSpc>
                <a:spcPts val="2456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Educational channel links</a:t>
            </a:r>
          </a:p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800100" lvl="1" indent="-342900">
              <a:lnSpc>
                <a:spcPts val="2456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Storybooks</a:t>
            </a:r>
          </a:p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342900" indent="-342900" algn="l">
              <a:lnSpc>
                <a:spcPts val="2456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Objective: To create a user-friendly platform for students</a:t>
            </a:r>
          </a:p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algn="l">
              <a:lnSpc>
                <a:spcPts val="2456"/>
              </a:lnSpc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    to access educational resources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885765" y="3984308"/>
            <a:ext cx="177165" cy="292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2"/>
              </a:lnSpc>
              <a:buNone/>
            </a:pPr>
            <a:endParaRPr lang="en-US" sz="2302" dirty="0"/>
          </a:p>
        </p:txBody>
      </p:sp>
      <p:sp>
        <p:nvSpPr>
          <p:cNvPr id="15" name="Text 12"/>
          <p:cNvSpPr/>
          <p:nvPr/>
        </p:nvSpPr>
        <p:spPr>
          <a:xfrm>
            <a:off x="2046327" y="3887033"/>
            <a:ext cx="2436376" cy="304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16" name="Text 13"/>
          <p:cNvSpPr/>
          <p:nvPr/>
        </p:nvSpPr>
        <p:spPr>
          <a:xfrm>
            <a:off x="2046327" y="4308396"/>
            <a:ext cx="6415564" cy="9354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6"/>
              </a:lnSpc>
              <a:buNone/>
            </a:pPr>
            <a:endParaRPr lang="en-US" sz="1535" dirty="0"/>
          </a:p>
        </p:txBody>
      </p:sp>
      <p:sp>
        <p:nvSpPr>
          <p:cNvPr id="19" name="Text 16"/>
          <p:cNvSpPr/>
          <p:nvPr/>
        </p:nvSpPr>
        <p:spPr>
          <a:xfrm>
            <a:off x="893624" y="5925860"/>
            <a:ext cx="161449" cy="292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2"/>
              </a:lnSpc>
              <a:buNone/>
            </a:pPr>
            <a:endParaRPr lang="en-US" sz="2302" dirty="0"/>
          </a:p>
        </p:txBody>
      </p:sp>
      <p:sp>
        <p:nvSpPr>
          <p:cNvPr id="20" name="Text 17"/>
          <p:cNvSpPr/>
          <p:nvPr/>
        </p:nvSpPr>
        <p:spPr>
          <a:xfrm>
            <a:off x="2046327" y="5828586"/>
            <a:ext cx="2436376" cy="304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21" name="Text 18"/>
          <p:cNvSpPr/>
          <p:nvPr/>
        </p:nvSpPr>
        <p:spPr>
          <a:xfrm>
            <a:off x="2046327" y="6249948"/>
            <a:ext cx="6415564" cy="9354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6"/>
              </a:lnSpc>
              <a:buNone/>
            </a:pPr>
            <a:endParaRPr lang="en-US" sz="153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0" y="-13242"/>
            <a:ext cx="659018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Key Features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78060" y="771526"/>
            <a:ext cx="7348652" cy="7279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chemeClr val="bg1"/>
                </a:solidFill>
              </a:rPr>
              <a:t>Image: Screenshot of departmental book browsing.</a:t>
            </a:r>
          </a:p>
          <a:p>
            <a:pPr marL="0" indent="0">
              <a:lnSpc>
                <a:spcPts val="3038"/>
              </a:lnSpc>
              <a:buNone/>
            </a:pPr>
            <a:endParaRPr lang="en-US" sz="2430" dirty="0">
              <a:solidFill>
                <a:schemeClr val="bg1"/>
              </a:solidFill>
            </a:endParaRPr>
          </a:p>
          <a:p>
            <a:pPr marL="342900" indent="-342900">
              <a:lnSpc>
                <a:spcPts val="3038"/>
              </a:lnSpc>
              <a:buFont typeface="Wingdings" panose="05000000000000000000" pitchFamily="2" charset="2"/>
              <a:buChar char="v"/>
            </a:pPr>
            <a:r>
              <a:rPr lang="en-US" sz="243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Browse books by department: </a:t>
            </a:r>
            <a:r>
              <a:rPr lang="en-US" sz="2430" dirty="0">
                <a:solidFill>
                  <a:schemeClr val="bg1"/>
                </a:solidFill>
              </a:rPr>
              <a:t>If we want CSE related</a:t>
            </a:r>
          </a:p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chemeClr val="bg1"/>
                </a:solidFill>
              </a:rPr>
              <a:t> books .We can click on CSE which is shown in beside </a:t>
            </a:r>
          </a:p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chemeClr val="bg1"/>
                </a:solidFill>
              </a:rPr>
              <a:t> screenshot ,like Wise we can click on different </a:t>
            </a:r>
          </a:p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chemeClr val="bg1"/>
                </a:solidFill>
              </a:rPr>
              <a:t> branches IT,EEE,ECE, etc.</a:t>
            </a:r>
          </a:p>
          <a:p>
            <a:pPr marL="0" indent="0">
              <a:lnSpc>
                <a:spcPts val="3038"/>
              </a:lnSpc>
              <a:buNone/>
            </a:pPr>
            <a:endParaRPr lang="en-US" sz="2430" dirty="0">
              <a:solidFill>
                <a:schemeClr val="bg1"/>
              </a:solidFill>
            </a:endParaRPr>
          </a:p>
          <a:p>
            <a:pPr marL="342900" indent="-342900">
              <a:lnSpc>
                <a:spcPts val="3038"/>
              </a:lnSpc>
              <a:buFont typeface="Wingdings" panose="05000000000000000000" pitchFamily="2" charset="2"/>
              <a:buChar char="v"/>
            </a:pPr>
            <a:r>
              <a:rPr lang="en-US" sz="2430" dirty="0">
                <a:solidFill>
                  <a:schemeClr val="bg1"/>
                </a:solidFill>
              </a:rPr>
              <a:t>    Access relevant resources easily.</a:t>
            </a:r>
          </a:p>
          <a:p>
            <a:pPr>
              <a:lnSpc>
                <a:spcPts val="3038"/>
              </a:lnSpc>
            </a:pPr>
            <a:endParaRPr lang="en-US" sz="2430" dirty="0">
              <a:solidFill>
                <a:schemeClr val="bg1"/>
              </a:solidFill>
            </a:endParaRPr>
          </a:p>
          <a:p>
            <a:pPr>
              <a:lnSpc>
                <a:spcPts val="3038"/>
              </a:lnSpc>
            </a:pPr>
            <a:r>
              <a:rPr lang="en-US" sz="2430" dirty="0">
                <a:solidFill>
                  <a:schemeClr val="bg1"/>
                </a:solidFill>
              </a:rPr>
              <a:t>Image: Screenshot of educational website links</a:t>
            </a:r>
          </a:p>
          <a:p>
            <a:pPr>
              <a:lnSpc>
                <a:spcPts val="3038"/>
              </a:lnSpc>
            </a:pPr>
            <a:endParaRPr lang="en-US" sz="2430" dirty="0">
              <a:solidFill>
                <a:schemeClr val="bg1"/>
              </a:solidFill>
            </a:endParaRPr>
          </a:p>
          <a:p>
            <a:pPr marL="342900" indent="-342900">
              <a:lnSpc>
                <a:spcPts val="3038"/>
              </a:lnSpc>
              <a:buFont typeface="Wingdings" panose="05000000000000000000" pitchFamily="2" charset="2"/>
              <a:buChar char="v"/>
            </a:pPr>
            <a:r>
              <a:rPr lang="en-US" sz="2430" dirty="0">
                <a:solidFill>
                  <a:schemeClr val="bg1"/>
                </a:solidFill>
              </a:rPr>
              <a:t>Quick access to educational websites </a:t>
            </a:r>
          </a:p>
          <a:p>
            <a:pPr>
              <a:lnSpc>
                <a:spcPts val="3038"/>
              </a:lnSpc>
            </a:pPr>
            <a:endParaRPr lang="en-US" sz="2430" dirty="0">
              <a:solidFill>
                <a:schemeClr val="bg1"/>
              </a:solidFill>
            </a:endParaRPr>
          </a:p>
          <a:p>
            <a:pPr marL="342900" indent="-342900">
              <a:lnSpc>
                <a:spcPts val="3038"/>
              </a:lnSpc>
              <a:buFont typeface="Wingdings" panose="05000000000000000000" pitchFamily="2" charset="2"/>
              <a:buChar char="v"/>
            </a:pPr>
            <a:r>
              <a:rPr lang="en-US" sz="2430" dirty="0">
                <a:solidFill>
                  <a:schemeClr val="bg1"/>
                </a:solidFill>
              </a:rPr>
              <a:t>Streamline your search for content</a:t>
            </a:r>
          </a:p>
        </p:txBody>
      </p:sp>
      <p:sp>
        <p:nvSpPr>
          <p:cNvPr id="6" name="Text 4"/>
          <p:cNvSpPr/>
          <p:nvPr/>
        </p:nvSpPr>
        <p:spPr>
          <a:xfrm>
            <a:off x="827469" y="3883660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8305B1-D114-6F81-9F2E-167AFA4A5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25" y="178420"/>
            <a:ext cx="3378875" cy="762009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338A58-A115-D965-33A0-002665EF3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3866" y="126333"/>
            <a:ext cx="3378875" cy="76200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2109" y="849154"/>
            <a:ext cx="4872752" cy="6091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96"/>
              </a:lnSpc>
              <a:buNone/>
            </a:pPr>
            <a:r>
              <a:rPr lang="en-US" sz="383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Project Overview</a:t>
            </a:r>
            <a:endParaRPr lang="en-US" sz="3837" dirty="0"/>
          </a:p>
        </p:txBody>
      </p:sp>
      <p:sp>
        <p:nvSpPr>
          <p:cNvPr id="10" name="Text 7"/>
          <p:cNvSpPr/>
          <p:nvPr/>
        </p:nvSpPr>
        <p:spPr>
          <a:xfrm>
            <a:off x="885764" y="1640801"/>
            <a:ext cx="7053903" cy="61985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11" name="Text 8"/>
          <p:cNvSpPr/>
          <p:nvPr/>
        </p:nvSpPr>
        <p:spPr>
          <a:xfrm>
            <a:off x="791737" y="1640800"/>
            <a:ext cx="7670154" cy="5914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85765" y="3984308"/>
            <a:ext cx="177165" cy="292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2"/>
              </a:lnSpc>
              <a:buNone/>
            </a:pPr>
            <a:endParaRPr lang="en-US" sz="2302" dirty="0"/>
          </a:p>
        </p:txBody>
      </p:sp>
      <p:sp>
        <p:nvSpPr>
          <p:cNvPr id="15" name="Text 12"/>
          <p:cNvSpPr/>
          <p:nvPr/>
        </p:nvSpPr>
        <p:spPr>
          <a:xfrm>
            <a:off x="2046327" y="3887033"/>
            <a:ext cx="2436376" cy="304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16" name="Text 13"/>
          <p:cNvSpPr/>
          <p:nvPr/>
        </p:nvSpPr>
        <p:spPr>
          <a:xfrm>
            <a:off x="2046327" y="4308396"/>
            <a:ext cx="6415564" cy="9354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6"/>
              </a:lnSpc>
              <a:buNone/>
            </a:pPr>
            <a:endParaRPr lang="en-US" sz="1535" dirty="0"/>
          </a:p>
        </p:txBody>
      </p:sp>
      <p:sp>
        <p:nvSpPr>
          <p:cNvPr id="19" name="Text 16"/>
          <p:cNvSpPr/>
          <p:nvPr/>
        </p:nvSpPr>
        <p:spPr>
          <a:xfrm>
            <a:off x="893624" y="5925860"/>
            <a:ext cx="161449" cy="292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2"/>
              </a:lnSpc>
              <a:buNone/>
            </a:pPr>
            <a:endParaRPr lang="en-US" sz="2302" dirty="0"/>
          </a:p>
        </p:txBody>
      </p:sp>
      <p:sp>
        <p:nvSpPr>
          <p:cNvPr id="20" name="Text 17"/>
          <p:cNvSpPr/>
          <p:nvPr/>
        </p:nvSpPr>
        <p:spPr>
          <a:xfrm>
            <a:off x="2046327" y="5828586"/>
            <a:ext cx="2436376" cy="304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21" name="Text 18"/>
          <p:cNvSpPr/>
          <p:nvPr/>
        </p:nvSpPr>
        <p:spPr>
          <a:xfrm>
            <a:off x="2046327" y="6249948"/>
            <a:ext cx="6415564" cy="9354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6"/>
              </a:lnSpc>
              <a:buNone/>
            </a:pPr>
            <a:endParaRPr lang="en-US" sz="1535" dirty="0"/>
          </a:p>
        </p:txBody>
      </p:sp>
    </p:spTree>
    <p:extLst>
      <p:ext uri="{BB962C8B-B14F-4D97-AF65-F5344CB8AC3E}">
        <p14:creationId xmlns:p14="http://schemas.microsoft.com/office/powerpoint/2010/main" val="3552290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-102870" y="-156117"/>
            <a:ext cx="14733270" cy="8408577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2597" y="255390"/>
            <a:ext cx="4845368" cy="5557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7"/>
              </a:lnSpc>
              <a:buNone/>
            </a:pPr>
            <a:r>
              <a:rPr lang="en-US" sz="3502" dirty="0">
                <a:solidFill>
                  <a:schemeClr val="bg1"/>
                </a:solidFill>
              </a:rPr>
              <a:t>BENEFITS</a:t>
            </a:r>
          </a:p>
        </p:txBody>
      </p:sp>
      <p:sp>
        <p:nvSpPr>
          <p:cNvPr id="7" name="Text 4"/>
          <p:cNvSpPr/>
          <p:nvPr/>
        </p:nvSpPr>
        <p:spPr>
          <a:xfrm>
            <a:off x="92597" y="1446836"/>
            <a:ext cx="8762036" cy="65628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r>
              <a:rPr lang="en-US" sz="1751" dirty="0">
                <a:solidFill>
                  <a:schemeClr val="bg1"/>
                </a:solidFill>
              </a:rPr>
              <a:t>                        </a:t>
            </a:r>
          </a:p>
          <a:p>
            <a:pPr marL="0" indent="0">
              <a:lnSpc>
                <a:spcPts val="2188"/>
              </a:lnSpc>
              <a:buNone/>
            </a:pPr>
            <a:r>
              <a:rPr lang="en-US" sz="1751" dirty="0">
                <a:solidFill>
                  <a:schemeClr val="bg1"/>
                </a:solidFill>
              </a:rPr>
              <a:t>                            </a:t>
            </a:r>
            <a:r>
              <a:rPr lang="en-US" sz="2800" dirty="0">
                <a:solidFill>
                  <a:schemeClr val="bg1"/>
                </a:solidFill>
              </a:rPr>
              <a:t>Easy access to educational resources</a:t>
            </a: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r>
              <a:rPr lang="en-US" sz="1751" dirty="0">
                <a:solidFill>
                  <a:schemeClr val="bg1"/>
                </a:solidFill>
              </a:rPr>
              <a:t>                          </a:t>
            </a:r>
          </a:p>
          <a:p>
            <a:pPr>
              <a:lnSpc>
                <a:spcPts val="2188"/>
              </a:lnSpc>
            </a:pPr>
            <a:r>
              <a:rPr lang="en-US" sz="1751" dirty="0">
                <a:solidFill>
                  <a:schemeClr val="bg1"/>
                </a:solidFill>
              </a:rPr>
              <a:t>	</a:t>
            </a:r>
            <a:r>
              <a:rPr lang="en-US" sz="2400" dirty="0">
                <a:solidFill>
                  <a:schemeClr val="bg1"/>
                </a:solidFill>
              </a:rPr>
              <a:t>        Centralized platform for diverse learning materials</a:t>
            </a: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>
              <a:lnSpc>
                <a:spcPts val="2188"/>
              </a:lnSpc>
            </a:pPr>
            <a:r>
              <a:rPr lang="en-US" sz="1751" dirty="0">
                <a:solidFill>
                  <a:schemeClr val="bg1"/>
                </a:solidFill>
              </a:rPr>
              <a:t>		</a:t>
            </a:r>
          </a:p>
          <a:p>
            <a:pPr>
              <a:lnSpc>
                <a:spcPts val="2188"/>
              </a:lnSpc>
            </a:pPr>
            <a:r>
              <a:rPr lang="en-US" sz="1751" dirty="0">
                <a:solidFill>
                  <a:schemeClr val="bg1"/>
                </a:solidFill>
              </a:rPr>
              <a:t>	            </a:t>
            </a:r>
            <a:r>
              <a:rPr lang="en-US" sz="2400" dirty="0">
                <a:solidFill>
                  <a:schemeClr val="bg1"/>
                </a:solidFill>
              </a:rPr>
              <a:t>User-friendly interface</a:t>
            </a: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r>
              <a:rPr lang="en-US" sz="1751" dirty="0">
                <a:solidFill>
                  <a:schemeClr val="bg1"/>
                </a:solidFill>
              </a:rPr>
              <a:t> 	            </a:t>
            </a:r>
            <a:r>
              <a:rPr lang="en-US" sz="2400" dirty="0">
                <a:solidFill>
                  <a:schemeClr val="bg1"/>
                </a:solidFill>
              </a:rPr>
              <a:t>Virtual learning opportunities</a:t>
            </a:r>
            <a:endParaRPr lang="en-US" sz="1751" dirty="0">
              <a:solidFill>
                <a:schemeClr val="bg1"/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807839" y="2180511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0" name="Text 7"/>
          <p:cNvSpPr/>
          <p:nvPr/>
        </p:nvSpPr>
        <p:spPr>
          <a:xfrm>
            <a:off x="807839" y="3298150"/>
            <a:ext cx="2223373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1" name="Text 8"/>
          <p:cNvSpPr/>
          <p:nvPr/>
        </p:nvSpPr>
        <p:spPr>
          <a:xfrm>
            <a:off x="807839" y="3682603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3" name="Text 10"/>
          <p:cNvSpPr/>
          <p:nvPr/>
        </p:nvSpPr>
        <p:spPr>
          <a:xfrm>
            <a:off x="807839" y="4800243"/>
            <a:ext cx="2705814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4" name="Text 11"/>
          <p:cNvSpPr/>
          <p:nvPr/>
        </p:nvSpPr>
        <p:spPr>
          <a:xfrm>
            <a:off x="807839" y="5184696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6" name="Text 13"/>
          <p:cNvSpPr/>
          <p:nvPr/>
        </p:nvSpPr>
        <p:spPr>
          <a:xfrm>
            <a:off x="807839" y="6302335"/>
            <a:ext cx="3213259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7" name="Text 14"/>
          <p:cNvSpPr/>
          <p:nvPr/>
        </p:nvSpPr>
        <p:spPr>
          <a:xfrm>
            <a:off x="807839" y="6686788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A1F836-5220-2D82-5042-281653AF2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19" y="1557821"/>
            <a:ext cx="979839" cy="78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4074FAB-6BC7-4D79-E4D7-0DD0A3C28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20" y="3215732"/>
            <a:ext cx="979839" cy="795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C7F99AE0-8EC0-58F0-A445-EDED5EB32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18" y="4771000"/>
            <a:ext cx="979840" cy="86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A89F7F0-0FBC-01F4-FEAF-705981E61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21" y="6302335"/>
            <a:ext cx="979838" cy="927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-102870" y="-156117"/>
            <a:ext cx="14733270" cy="8408577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2488" y="-156117"/>
            <a:ext cx="4487912" cy="838571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2597" y="255390"/>
            <a:ext cx="4845368" cy="5557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7"/>
              </a:lnSpc>
              <a:buNone/>
            </a:pPr>
            <a:r>
              <a:rPr lang="en-US" sz="3502" dirty="0">
                <a:solidFill>
                  <a:schemeClr val="bg1"/>
                </a:solidFill>
              </a:rPr>
              <a:t>Future developments</a:t>
            </a:r>
          </a:p>
        </p:txBody>
      </p:sp>
      <p:sp>
        <p:nvSpPr>
          <p:cNvPr id="7" name="Text 4"/>
          <p:cNvSpPr/>
          <p:nvPr/>
        </p:nvSpPr>
        <p:spPr>
          <a:xfrm>
            <a:off x="0" y="967291"/>
            <a:ext cx="10226040" cy="70423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r>
              <a:rPr lang="en-US" sz="1751" dirty="0">
                <a:solidFill>
                  <a:schemeClr val="bg1"/>
                </a:solidFill>
              </a:rPr>
              <a:t>                        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A roadmap for a digital library project! These </a:t>
            </a:r>
            <a:r>
              <a:rPr lang="en-US" sz="2000" dirty="0" err="1">
                <a:solidFill>
                  <a:schemeClr val="bg1"/>
                </a:solidFill>
              </a:rPr>
              <a:t>milestonesare</a:t>
            </a:r>
            <a:r>
              <a:rPr lang="en-US" sz="2000" dirty="0">
                <a:solidFill>
                  <a:schemeClr val="bg1"/>
                </a:solidFill>
              </a:rPr>
              <a:t> crucial steps towards creating an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engaging and personalized learning experience.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Here's a brief explanation of each milestone:</a:t>
            </a:r>
          </a:p>
          <a:p>
            <a:pPr marL="0" indent="0" algn="just">
              <a:lnSpc>
                <a:spcPts val="2188"/>
              </a:lnSpc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342900" indent="-342900" algn="just">
              <a:lnSpc>
                <a:spcPts val="2188"/>
              </a:lnSpc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LMS Integration: Integrate the digital library with a Learning Management System (LMS) to </a:t>
            </a:r>
          </a:p>
          <a:p>
            <a:pPr algn="just">
              <a:lnSpc>
                <a:spcPts val="2188"/>
              </a:lnSpc>
            </a:pPr>
            <a:r>
              <a:rPr lang="en-US" sz="2000" dirty="0">
                <a:solidFill>
                  <a:schemeClr val="bg1"/>
                </a:solidFill>
              </a:rPr>
              <a:t>enable seamless access to digital resources, user authentication, and course mapping.</a:t>
            </a:r>
          </a:p>
          <a:p>
            <a:pPr algn="just">
              <a:lnSpc>
                <a:spcPts val="2188"/>
              </a:lnSpc>
            </a:pPr>
            <a:endParaRPr lang="en-US" sz="2000" dirty="0">
              <a:solidFill>
                <a:schemeClr val="bg1"/>
              </a:solidFill>
            </a:endParaRPr>
          </a:p>
          <a:p>
            <a:pPr algn="just">
              <a:lnSpc>
                <a:spcPts val="2188"/>
              </a:lnSpc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2. AI Recommendations: Implement artificial intelligence-powered recommendation algorithms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to suggest relevant content </a:t>
            </a:r>
            <a:r>
              <a:rPr lang="en-US" sz="2000" dirty="0" err="1">
                <a:solidFill>
                  <a:schemeClr val="bg1"/>
                </a:solidFill>
              </a:rPr>
              <a:t>tousers</a:t>
            </a:r>
            <a:r>
              <a:rPr lang="en-US" sz="2000" dirty="0">
                <a:solidFill>
                  <a:schemeClr val="bg1"/>
                </a:solidFill>
              </a:rPr>
              <a:t> based on their interests, search history, and learning 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behavior.</a:t>
            </a:r>
          </a:p>
          <a:p>
            <a:pPr marL="0" indent="0" algn="just">
              <a:lnSpc>
                <a:spcPts val="2188"/>
              </a:lnSpc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3. Gamification: Incorporate game design elements and mechanics to encourage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user engagement, motivation, and friendly </a:t>
            </a:r>
            <a:r>
              <a:rPr lang="en-US" sz="2000" dirty="0" err="1">
                <a:solidFill>
                  <a:schemeClr val="bg1"/>
                </a:solidFill>
              </a:rPr>
              <a:t>competition,making</a:t>
            </a:r>
            <a:r>
              <a:rPr lang="en-US" sz="2000" dirty="0">
                <a:solidFill>
                  <a:schemeClr val="bg1"/>
                </a:solidFill>
              </a:rPr>
              <a:t> the learning experience more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enjoyable and interactive.</a:t>
            </a:r>
          </a:p>
        </p:txBody>
      </p:sp>
      <p:sp>
        <p:nvSpPr>
          <p:cNvPr id="8" name="Text 5"/>
          <p:cNvSpPr/>
          <p:nvPr/>
        </p:nvSpPr>
        <p:spPr>
          <a:xfrm>
            <a:off x="807839" y="2180511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0" name="Text 7"/>
          <p:cNvSpPr/>
          <p:nvPr/>
        </p:nvSpPr>
        <p:spPr>
          <a:xfrm>
            <a:off x="807839" y="3298150"/>
            <a:ext cx="2223373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1" name="Text 8"/>
          <p:cNvSpPr/>
          <p:nvPr/>
        </p:nvSpPr>
        <p:spPr>
          <a:xfrm>
            <a:off x="807839" y="3682603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3" name="Text 10"/>
          <p:cNvSpPr/>
          <p:nvPr/>
        </p:nvSpPr>
        <p:spPr>
          <a:xfrm>
            <a:off x="807839" y="4800243"/>
            <a:ext cx="2705814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4" name="Text 11"/>
          <p:cNvSpPr/>
          <p:nvPr/>
        </p:nvSpPr>
        <p:spPr>
          <a:xfrm>
            <a:off x="807839" y="5184696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6" name="Text 13"/>
          <p:cNvSpPr/>
          <p:nvPr/>
        </p:nvSpPr>
        <p:spPr>
          <a:xfrm>
            <a:off x="807839" y="6302335"/>
            <a:ext cx="3213259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7" name="Text 14"/>
          <p:cNvSpPr/>
          <p:nvPr/>
        </p:nvSpPr>
        <p:spPr>
          <a:xfrm>
            <a:off x="807839" y="6686788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</p:spTree>
    <p:extLst>
      <p:ext uri="{BB962C8B-B14F-4D97-AF65-F5344CB8AC3E}">
        <p14:creationId xmlns:p14="http://schemas.microsoft.com/office/powerpoint/2010/main" val="4257019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254FD8C8-92BC-B1C2-124D-7645ADDCF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75324"/>
            <a:ext cx="14630400" cy="830492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7895" y="292119"/>
            <a:ext cx="5707142" cy="713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17"/>
              </a:lnSpc>
              <a:buNone/>
            </a:pPr>
            <a:r>
              <a:rPr lang="en-US" sz="4494" dirty="0">
                <a:latin typeface="Fraunces" pitchFamily="34" charset="0"/>
                <a:ea typeface="Fraunces" pitchFamily="34" charset="-122"/>
              </a:rPr>
              <a:t>CONCLUSION</a:t>
            </a:r>
            <a:endParaRPr lang="en-US" sz="4494" dirty="0"/>
          </a:p>
        </p:txBody>
      </p:sp>
      <p:sp>
        <p:nvSpPr>
          <p:cNvPr id="7" name="Text 3"/>
          <p:cNvSpPr/>
          <p:nvPr/>
        </p:nvSpPr>
        <p:spPr>
          <a:xfrm>
            <a:off x="434898" y="1297541"/>
            <a:ext cx="10568382" cy="52259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Digital library is a collection of digital resources, such as e-books,</a:t>
            </a:r>
          </a:p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articles, research papers, and other digital media, that are made</a:t>
            </a:r>
          </a:p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available online for access, browsing, and searching. Digital libraries</a:t>
            </a:r>
          </a:p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provide a platform for users to access and manage digital content,</a:t>
            </a:r>
            <a:r>
              <a:rPr lang="en-US" sz="28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 </a:t>
            </a:r>
          </a:p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often with features like search functionality, categorization</a:t>
            </a:r>
          </a:p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and metadata tagging.</a:t>
            </a:r>
          </a:p>
          <a:p>
            <a:pPr algn="l">
              <a:lnSpc>
                <a:spcPts val="2809"/>
              </a:lnSpc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They offer various benefits, including:-</a:t>
            </a:r>
          </a:p>
          <a:p>
            <a:pPr marL="800100" lvl="1" indent="-342900">
              <a:lnSpc>
                <a:spcPts val="2809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Preservation and conservation of digital content</a:t>
            </a:r>
          </a:p>
          <a:p>
            <a:pPr marL="800100" lvl="1" indent="-342900">
              <a:lnSpc>
                <a:spcPts val="2809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Global accessibility and remote access</a:t>
            </a:r>
          </a:p>
          <a:p>
            <a:pPr marL="800100" lvl="1" indent="-342900">
              <a:lnSpc>
                <a:spcPts val="2809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Searchability and discoverability</a:t>
            </a:r>
          </a:p>
          <a:p>
            <a:pPr marL="800100" lvl="1" indent="-342900">
              <a:lnSpc>
                <a:spcPts val="2809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Space</a:t>
            </a:r>
            <a:endParaRPr lang="en-US" sz="2247" dirty="0"/>
          </a:p>
        </p:txBody>
      </p:sp>
      <p:sp>
        <p:nvSpPr>
          <p:cNvPr id="8" name="Text 4"/>
          <p:cNvSpPr/>
          <p:nvPr/>
        </p:nvSpPr>
        <p:spPr>
          <a:xfrm>
            <a:off x="2282666" y="2515553"/>
            <a:ext cx="6062424" cy="730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endParaRPr lang="en-US" sz="1798" dirty="0"/>
          </a:p>
        </p:txBody>
      </p:sp>
      <p:sp>
        <p:nvSpPr>
          <p:cNvPr id="10" name="Text 5"/>
          <p:cNvSpPr/>
          <p:nvPr/>
        </p:nvSpPr>
        <p:spPr>
          <a:xfrm>
            <a:off x="2282666" y="3848100"/>
            <a:ext cx="2853571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endParaRPr lang="en-US" sz="2247" dirty="0"/>
          </a:p>
        </p:txBody>
      </p:sp>
      <p:sp>
        <p:nvSpPr>
          <p:cNvPr id="11" name="Text 6"/>
          <p:cNvSpPr/>
          <p:nvPr/>
        </p:nvSpPr>
        <p:spPr>
          <a:xfrm>
            <a:off x="2282666" y="4341733"/>
            <a:ext cx="6062424" cy="730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endParaRPr lang="en-US" sz="1798" dirty="0"/>
          </a:p>
        </p:txBody>
      </p:sp>
      <p:sp>
        <p:nvSpPr>
          <p:cNvPr id="13" name="Text 7"/>
          <p:cNvSpPr/>
          <p:nvPr/>
        </p:nvSpPr>
        <p:spPr>
          <a:xfrm>
            <a:off x="2282666" y="5674281"/>
            <a:ext cx="2853571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endParaRPr lang="en-US" sz="2247" dirty="0"/>
          </a:p>
        </p:txBody>
      </p:sp>
      <p:sp>
        <p:nvSpPr>
          <p:cNvPr id="14" name="Text 8"/>
          <p:cNvSpPr/>
          <p:nvPr/>
        </p:nvSpPr>
        <p:spPr>
          <a:xfrm>
            <a:off x="2282666" y="6167914"/>
            <a:ext cx="6062424" cy="1095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endParaRPr lang="en-US" sz="1798" dirty="0"/>
          </a:p>
        </p:txBody>
      </p:sp>
      <p:sp>
        <p:nvSpPr>
          <p:cNvPr id="16" name="AutoShape 4">
            <a:extLst>
              <a:ext uri="{FF2B5EF4-FFF2-40B4-BE49-F238E27FC236}">
                <a16:creationId xmlns:a16="http://schemas.microsoft.com/office/drawing/2014/main" id="{1FD14FB7-1E91-5875-DA60-D0C7CECFB8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442</Words>
  <Application>Microsoft Office PowerPoint</Application>
  <PresentationFormat>Custom</PresentationFormat>
  <Paragraphs>101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Epilogue</vt:lpstr>
      <vt:lpstr>Fraunces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Satti Mahesh Reddy</cp:lastModifiedBy>
  <cp:revision>4</cp:revision>
  <dcterms:created xsi:type="dcterms:W3CDTF">2024-07-02T13:37:59Z</dcterms:created>
  <dcterms:modified xsi:type="dcterms:W3CDTF">2024-07-02T16:46:15Z</dcterms:modified>
</cp:coreProperties>
</file>